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D37A"/>
    <a:srgbClr val="19274C"/>
    <a:srgbClr val="3554A1"/>
    <a:srgbClr val="9C5B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996" autoAdjust="0"/>
    <p:restoredTop sz="94660"/>
  </p:normalViewPr>
  <p:slideViewPr>
    <p:cSldViewPr snapToGrid="0">
      <p:cViewPr>
        <p:scale>
          <a:sx n="66" d="100"/>
          <a:sy n="66" d="100"/>
        </p:scale>
        <p:origin x="212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697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0491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6398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696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7864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733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2986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404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3792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6971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6556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769FB7-4835-40F4-B522-7E1544D1FC15}" type="datetimeFigureOut">
              <a:rPr lang="pt-BR" smtClean="0"/>
              <a:t>04/07/2025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F57A45-DC1F-44AA-BFC7-E1FEFD595F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08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7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43FCE8-095B-5EE7-2F78-9B616658D8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420" y="2748533"/>
            <a:ext cx="5829300" cy="3448756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1490377-1FC3-3F3C-59A7-1750B196D9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 descr="Desenho de uma pessoa&#10;&#10;O conteúdo gerado por IA pode estar incorreto.">
            <a:extLst>
              <a:ext uri="{FF2B5EF4-FFF2-40B4-BE49-F238E27FC236}">
                <a16:creationId xmlns:a16="http://schemas.microsoft.com/office/drawing/2014/main" id="{CD34D3EA-9F9C-53C5-0542-86707D8B1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0"/>
            <a:ext cx="6858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B6E76C9C-D4C0-0EB4-3F42-D213B725B397}"/>
              </a:ext>
            </a:extLst>
          </p:cNvPr>
          <p:cNvSpPr/>
          <p:nvPr/>
        </p:nvSpPr>
        <p:spPr>
          <a:xfrm>
            <a:off x="198585" y="274935"/>
            <a:ext cx="646083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Java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E15FD876-A31D-D922-07FC-E28A1DB60EF0}"/>
              </a:ext>
            </a:extLst>
          </p:cNvPr>
          <p:cNvSpPr/>
          <p:nvPr/>
        </p:nvSpPr>
        <p:spPr>
          <a:xfrm>
            <a:off x="0" y="1358429"/>
            <a:ext cx="6858000" cy="707886"/>
          </a:xfrm>
          <a:prstGeom prst="rect">
            <a:avLst/>
          </a:prstGeom>
          <a:solidFill>
            <a:srgbClr val="3554A1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O </a:t>
            </a:r>
            <a:r>
              <a:rPr lang="pt-BR" sz="4000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grimorio</a:t>
            </a:r>
            <a:r>
              <a:rPr lang="pt-BR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dos </a:t>
            </a:r>
            <a:r>
              <a:rPr lang="pt-BR" sz="4000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devs</a:t>
            </a:r>
            <a:endParaRPr lang="pt-BR" sz="40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5481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E478FA25-4188-BCC6-3848-248C1749BDB9}"/>
              </a:ext>
            </a:extLst>
          </p:cNvPr>
          <p:cNvSpPr/>
          <p:nvPr/>
        </p:nvSpPr>
        <p:spPr>
          <a:xfrm>
            <a:off x="1176397" y="2675061"/>
            <a:ext cx="4505206" cy="470898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5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01</a:t>
            </a:r>
            <a:endParaRPr lang="pt-BR" sz="150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a:endParaRPr>
          </a:p>
          <a:p>
            <a:pPr algn="ctr"/>
            <a:endParaRPr lang="pt-BR" sz="150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0EFB478-C595-4687-6338-498F91F349A2}"/>
              </a:ext>
            </a:extLst>
          </p:cNvPr>
          <p:cNvSpPr/>
          <p:nvPr/>
        </p:nvSpPr>
        <p:spPr>
          <a:xfrm>
            <a:off x="198585" y="5798913"/>
            <a:ext cx="646083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Tipos de dados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432F4F04-D577-2176-BDCA-4DD0DAE8B56E}"/>
              </a:ext>
            </a:extLst>
          </p:cNvPr>
          <p:cNvCxnSpPr>
            <a:cxnSpLocks/>
          </p:cNvCxnSpPr>
          <p:nvPr/>
        </p:nvCxnSpPr>
        <p:spPr>
          <a:xfrm>
            <a:off x="-153444" y="6657111"/>
            <a:ext cx="7164887" cy="6735"/>
          </a:xfrm>
          <a:prstGeom prst="line">
            <a:avLst/>
          </a:prstGeom>
          <a:ln w="76200"/>
          <a:effectLst>
            <a:glow rad="330200">
              <a:schemeClr val="accent4">
                <a:satMod val="175000"/>
                <a:alpha val="52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6903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B56BF1F8-C97C-859B-9F49-35EEB8F1D21E}"/>
              </a:ext>
            </a:extLst>
          </p:cNvPr>
          <p:cNvSpPr txBox="1"/>
          <p:nvPr/>
        </p:nvSpPr>
        <p:spPr>
          <a:xfrm>
            <a:off x="1589934" y="101121"/>
            <a:ext cx="47348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i="0" dirty="0">
                <a:solidFill>
                  <a:srgbClr val="F8FAFF"/>
                </a:solidFill>
                <a:effectLst/>
                <a:latin typeface="quote-cjk-patch"/>
              </a:rPr>
              <a:t>Entendendo o Básico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330B643-B941-1B34-BD63-948032B9C87B}"/>
              </a:ext>
            </a:extLst>
          </p:cNvPr>
          <p:cNvSpPr txBox="1"/>
          <p:nvPr/>
        </p:nvSpPr>
        <p:spPr>
          <a:xfrm>
            <a:off x="54889" y="652475"/>
            <a:ext cx="65688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pt-BR" sz="1600" b="0" i="0" dirty="0">
                <a:solidFill>
                  <a:srgbClr val="F8FAFF"/>
                </a:solidFill>
                <a:effectLst/>
                <a:latin typeface="quote-cjk-patch"/>
              </a:rPr>
              <a:t>Java é uma linguagem fortemente </a:t>
            </a:r>
            <a:r>
              <a:rPr lang="pt-BR" sz="1600" b="0" i="0" dirty="0" err="1">
                <a:solidFill>
                  <a:srgbClr val="F8FAFF"/>
                </a:solidFill>
                <a:effectLst/>
                <a:latin typeface="quote-cjk-patch"/>
              </a:rPr>
              <a:t>tipada</a:t>
            </a:r>
            <a:r>
              <a:rPr lang="pt-BR" sz="1600" b="0" i="0" dirty="0">
                <a:solidFill>
                  <a:srgbClr val="F8FAFF"/>
                </a:solidFill>
                <a:effectLst/>
                <a:latin typeface="quote-cjk-patch"/>
              </a:rPr>
              <a:t>, o que significa que toda variável</a:t>
            </a:r>
          </a:p>
          <a:p>
            <a:pPr algn="just"/>
            <a:r>
              <a:rPr lang="pt-BR" sz="1600" b="0" i="0" dirty="0">
                <a:solidFill>
                  <a:srgbClr val="F8FAFF"/>
                </a:solidFill>
                <a:effectLst/>
                <a:latin typeface="quote-cjk-patch"/>
              </a:rPr>
              <a:t>deve ter um tipo de dado definido. Os tipos de dados em Java se dividem em</a:t>
            </a:r>
          </a:p>
          <a:p>
            <a:pPr algn="just"/>
            <a:r>
              <a:rPr lang="pt-BR" sz="1600" b="0" i="0" dirty="0">
                <a:solidFill>
                  <a:srgbClr val="F8FAFF"/>
                </a:solidFill>
                <a:effectLst/>
                <a:latin typeface="quote-cjk-patch"/>
              </a:rPr>
              <a:t>duas categorias: </a:t>
            </a:r>
            <a:r>
              <a:rPr lang="pt-BR" sz="1600" b="1" i="0" dirty="0">
                <a:solidFill>
                  <a:srgbClr val="F8FAFF"/>
                </a:solidFill>
                <a:effectLst/>
                <a:latin typeface="quote-cjk-patch"/>
              </a:rPr>
              <a:t>primitivos</a:t>
            </a:r>
            <a:r>
              <a:rPr lang="pt-BR" sz="1600" b="0" i="0" dirty="0">
                <a:solidFill>
                  <a:srgbClr val="F8FAFF"/>
                </a:solidFill>
                <a:effectLst/>
                <a:latin typeface="quote-cjk-patch"/>
              </a:rPr>
              <a:t> e </a:t>
            </a:r>
            <a:r>
              <a:rPr lang="pt-BR" sz="1600" b="1" i="0" dirty="0">
                <a:solidFill>
                  <a:srgbClr val="F8FAFF"/>
                </a:solidFill>
                <a:effectLst/>
                <a:latin typeface="quote-cjk-patch"/>
              </a:rPr>
              <a:t>não primitivos (objetos)</a:t>
            </a:r>
            <a:r>
              <a:rPr lang="pt-BR" sz="1600" b="0" i="0" dirty="0">
                <a:solidFill>
                  <a:srgbClr val="F8FAFF"/>
                </a:solidFill>
                <a:effectLst/>
                <a:latin typeface="quote-cjk-patch"/>
              </a:rPr>
              <a:t>.</a:t>
            </a:r>
            <a:endParaRPr lang="pt-BR" sz="1600" dirty="0">
              <a:solidFill>
                <a:schemeClr val="bg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EE5C39B-5635-BFCB-A494-A2E475910736}"/>
              </a:ext>
            </a:extLst>
          </p:cNvPr>
          <p:cNvSpPr txBox="1"/>
          <p:nvPr/>
        </p:nvSpPr>
        <p:spPr>
          <a:xfrm>
            <a:off x="54889" y="1948631"/>
            <a:ext cx="2222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pt-BR" sz="2400" b="1" i="0" dirty="0">
                <a:solidFill>
                  <a:srgbClr val="F8FAFF"/>
                </a:solidFill>
                <a:effectLst/>
                <a:latin typeface="quote-cjk-patch"/>
              </a:rPr>
              <a:t>Tipos Primitivos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B7FF92E2-6D54-5B53-4C70-ED7A44C3F338}"/>
              </a:ext>
            </a:extLst>
          </p:cNvPr>
          <p:cNvCxnSpPr/>
          <p:nvPr/>
        </p:nvCxnSpPr>
        <p:spPr>
          <a:xfrm>
            <a:off x="0" y="412427"/>
            <a:ext cx="1589934" cy="0"/>
          </a:xfrm>
          <a:prstGeom prst="line">
            <a:avLst/>
          </a:prstGeom>
          <a:ln w="196850">
            <a:gradFill flip="none" rotWithShape="1">
              <a:gsLst>
                <a:gs pos="0">
                  <a:srgbClr val="3554A1"/>
                </a:gs>
                <a:gs pos="37000">
                  <a:srgbClr val="19274C"/>
                </a:gs>
                <a:gs pos="86000">
                  <a:srgbClr val="9C5BCD"/>
                </a:gs>
                <a:gs pos="100000">
                  <a:srgbClr val="7030A0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F6D3D38-7273-DF77-D005-8108071B52F1}"/>
              </a:ext>
            </a:extLst>
          </p:cNvPr>
          <p:cNvSpPr txBox="1"/>
          <p:nvPr/>
        </p:nvSpPr>
        <p:spPr>
          <a:xfrm>
            <a:off x="1753644" y="399580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07D83701-B71B-DD4B-DD81-67A9DB4FA3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89" y="2368104"/>
            <a:ext cx="4919627" cy="24622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6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Armazenam valores diretamente na memória e são mais eficientes.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pt-BR" altLang="pt-BR" sz="900" dirty="0">
              <a:solidFill>
                <a:srgbClr val="F8FAFF"/>
              </a:solidFill>
              <a:latin typeface="quote-cjk-patch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400" b="1" i="0" u="none" strike="noStrike" cap="none" normalizeH="0" baseline="0" dirty="0">
              <a:ln>
                <a:noFill/>
              </a:ln>
              <a:solidFill>
                <a:srgbClr val="F8FAFF"/>
              </a:solidFill>
              <a:effectLst/>
              <a:latin typeface="quote-cjk-patch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600" b="1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Inteiros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var(--ds-font-family-code)"/>
              </a:rPr>
              <a:t>byte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 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(1 byte): -128 a 127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var(--ds-font-family-code)"/>
              </a:rPr>
              <a:t>short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 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(2 bytes): -32.768 a 32.767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rgbClr val="F8FAFF"/>
                </a:solidFill>
                <a:effectLst/>
                <a:latin typeface="var(--ds-font-family-code)"/>
              </a:rPr>
              <a:t>int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 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(4 bytes): -2 bilhões a 2 bilhões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rgbClr val="F8FAFF"/>
                </a:solidFill>
                <a:effectLst/>
                <a:latin typeface="var(--ds-font-family-code)"/>
              </a:rPr>
              <a:t>long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 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(8 bytes): números muito grandes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1BA98641-872E-9078-A0D6-A3D1110F2C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5127" y="3698423"/>
            <a:ext cx="2669000" cy="553998"/>
          </a:xfrm>
          <a:prstGeom prst="rect">
            <a:avLst/>
          </a:prstGeom>
          <a:solidFill>
            <a:srgbClr val="19274C"/>
          </a:solidFill>
          <a:ln w="127000" cap="rnd">
            <a:solidFill>
              <a:srgbClr val="19274C"/>
            </a:solidFill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byte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idade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=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6D37A"/>
                </a:solidFill>
                <a:effectLst/>
                <a:latin typeface="var(--ds-font-family-code)"/>
              </a:rPr>
              <a:t>25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3EAF2"/>
                </a:solidFill>
                <a:effectLst/>
                <a:latin typeface="var(--ds-font-family-code)"/>
              </a:rPr>
              <a:t>;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short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ano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=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6D37A"/>
                </a:solidFill>
                <a:effectLst/>
                <a:latin typeface="var(--ds-font-family-code)"/>
              </a:rPr>
              <a:t>2023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3EAF2"/>
                </a:solidFill>
                <a:effectLst/>
                <a:latin typeface="var(--ds-font-family-code)"/>
              </a:rPr>
              <a:t>;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int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populacao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=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6D37A"/>
                </a:solidFill>
                <a:effectLst/>
                <a:latin typeface="var(--ds-font-family-code)"/>
              </a:rPr>
              <a:t>2_147_483_647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3EAF2"/>
                </a:solidFill>
                <a:effectLst/>
                <a:latin typeface="var(--ds-font-family-code)"/>
              </a:rPr>
              <a:t>;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long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estrelasUniverso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=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6D37A"/>
                </a:solidFill>
                <a:effectLst/>
                <a:latin typeface="var(--ds-font-family-code)"/>
              </a:rPr>
              <a:t>9_223_372_036_854_775_807L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3EAF2"/>
                </a:solidFill>
                <a:effectLst/>
                <a:latin typeface="var(--ds-font-family-code)"/>
              </a:rPr>
              <a:t>;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var(--ds-font-family-code)"/>
              </a:rPr>
              <a:t> 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EE778820-E8D6-BCE1-90C6-E0BA06EEF1F9}"/>
              </a:ext>
            </a:extLst>
          </p:cNvPr>
          <p:cNvSpPr txBox="1"/>
          <p:nvPr/>
        </p:nvSpPr>
        <p:spPr>
          <a:xfrm>
            <a:off x="151080" y="4648394"/>
            <a:ext cx="21933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pt-BR" sz="2400" b="1" i="0" dirty="0">
                <a:solidFill>
                  <a:srgbClr val="F8FAFF"/>
                </a:solidFill>
                <a:effectLst/>
                <a:latin typeface="quote-cjk-patch"/>
              </a:rPr>
              <a:t>Ponto flutuante</a:t>
            </a:r>
          </a:p>
        </p:txBody>
      </p:sp>
      <p:sp>
        <p:nvSpPr>
          <p:cNvPr id="20" name="Rectangle 5">
            <a:extLst>
              <a:ext uri="{FF2B5EF4-FFF2-40B4-BE49-F238E27FC236}">
                <a16:creationId xmlns:a16="http://schemas.microsoft.com/office/drawing/2014/main" id="{87D7ACF9-8443-B947-B93A-924226B17B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4838242"/>
            <a:ext cx="4919627" cy="89255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600" b="1" i="0" u="none" strike="noStrike" cap="none" normalizeH="0" baseline="0" dirty="0">
              <a:ln>
                <a:noFill/>
              </a:ln>
              <a:solidFill>
                <a:srgbClr val="F8FAFF"/>
              </a:solidFill>
              <a:effectLst/>
              <a:latin typeface="quote-cjk-patch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rgbClr val="F8FAFF"/>
                </a:solidFill>
                <a:effectLst/>
                <a:latin typeface="var(--ds-font-family-code)"/>
              </a:rPr>
              <a:t>float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 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(4 byte): até </a:t>
            </a:r>
            <a:r>
              <a:rPr lang="pt-BR" altLang="pt-BR" sz="1400" dirty="0">
                <a:solidFill>
                  <a:srgbClr val="F8FAFF"/>
                </a:solidFill>
                <a:latin typeface="quote-cjk-patch"/>
              </a:rPr>
              <a:t>7 casas decimais</a:t>
            </a:r>
            <a:endParaRPr kumimoji="0" lang="pt-BR" altLang="pt-BR" sz="1400" b="0" i="0" u="none" strike="noStrike" cap="none" normalizeH="0" baseline="0" dirty="0">
              <a:ln>
                <a:noFill/>
              </a:ln>
              <a:solidFill>
                <a:srgbClr val="F8FAFF"/>
              </a:solidFill>
              <a:effectLst/>
              <a:latin typeface="quote-cjk-patch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b="0" i="0" u="none" strike="noStrike" cap="none" normalizeH="0" baseline="0" dirty="0" err="1">
                <a:ln>
                  <a:noFill/>
                </a:ln>
                <a:solidFill>
                  <a:srgbClr val="F8FAFF"/>
                </a:solidFill>
                <a:effectLst/>
                <a:latin typeface="var(--ds-font-family-code)"/>
              </a:rPr>
              <a:t>double</a:t>
            </a:r>
            <a:r>
              <a:rPr kumimoji="0" lang="pt-BR" altLang="pt-BR" sz="12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 </a:t>
            </a: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rgbClr val="F8FAFF"/>
                </a:solidFill>
                <a:effectLst/>
                <a:latin typeface="quote-cjk-patch"/>
              </a:rPr>
              <a:t>(8 bytes): até 15 casas decimais</a:t>
            </a: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1150C068-A57E-5F38-BE5C-4BF7B84B01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3084" y="5278634"/>
            <a:ext cx="1056379" cy="276999"/>
          </a:xfrm>
          <a:prstGeom prst="rect">
            <a:avLst/>
          </a:prstGeom>
          <a:solidFill>
            <a:srgbClr val="19274C"/>
          </a:solidFill>
          <a:ln w="127000" cap="rnd">
            <a:solidFill>
              <a:srgbClr val="19274C"/>
            </a:solidFill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char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letra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 =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'A';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boolean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ligado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 = </a:t>
            </a: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rgbClr val="E6D37A"/>
                </a:solidFill>
                <a:effectLst/>
                <a:latin typeface="var(--ds-font-family-code)"/>
              </a:rPr>
              <a:t>true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;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 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36B39AF2-C035-A196-9D35-1BA9CB0BDDAE}"/>
              </a:ext>
            </a:extLst>
          </p:cNvPr>
          <p:cNvSpPr txBox="1"/>
          <p:nvPr/>
        </p:nvSpPr>
        <p:spPr>
          <a:xfrm>
            <a:off x="151080" y="5920642"/>
            <a:ext cx="4070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pt-BR" sz="2400" b="1" i="0" dirty="0">
                <a:solidFill>
                  <a:srgbClr val="F8FAFF"/>
                </a:solidFill>
                <a:effectLst/>
                <a:latin typeface="quote-cjk-patch"/>
              </a:rPr>
              <a:t>Tipos Não Primitivos (Objetos)</a:t>
            </a:r>
          </a:p>
        </p:txBody>
      </p:sp>
      <p:sp>
        <p:nvSpPr>
          <p:cNvPr id="25" name="Rectangle 5">
            <a:extLst>
              <a:ext uri="{FF2B5EF4-FFF2-40B4-BE49-F238E27FC236}">
                <a16:creationId xmlns:a16="http://schemas.microsoft.com/office/drawing/2014/main" id="{F8133A9C-924F-34BA-453A-C0CE2CAA2C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827" y="6373661"/>
            <a:ext cx="4919627" cy="297004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1600" b="0" i="0" dirty="0">
                <a:solidFill>
                  <a:srgbClr val="F8FAFF"/>
                </a:solidFill>
                <a:effectLst/>
                <a:latin typeface="quote-cjk-patch"/>
              </a:rPr>
              <a:t>São classes que representam estruturas mais complexas.</a:t>
            </a:r>
            <a:br>
              <a:rPr lang="pt-BR" sz="1600" dirty="0"/>
            </a:br>
            <a:endParaRPr lang="pt-BR" altLang="pt-BR" sz="900" dirty="0">
              <a:solidFill>
                <a:srgbClr val="F8FAFF"/>
              </a:solidFill>
              <a:latin typeface="quote-cjk-patch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400" b="1" i="0" u="none" strike="noStrike" cap="none" normalizeH="0" baseline="0" dirty="0">
              <a:ln>
                <a:noFill/>
              </a:ln>
              <a:solidFill>
                <a:srgbClr val="F8FAFF"/>
              </a:solidFill>
              <a:effectLst/>
              <a:latin typeface="quote-cjk-patch"/>
            </a:endParaRPr>
          </a:p>
          <a:p>
            <a:pPr algn="l"/>
            <a:r>
              <a:rPr lang="pt-BR" sz="1600" b="1" i="0" dirty="0" err="1">
                <a:solidFill>
                  <a:srgbClr val="F8FAFF"/>
                </a:solidFill>
                <a:effectLst/>
                <a:latin typeface="quote-cjk-patch"/>
              </a:rPr>
              <a:t>String</a:t>
            </a:r>
            <a:endParaRPr lang="pt-BR" sz="1600" b="1" i="0" dirty="0">
              <a:solidFill>
                <a:srgbClr val="F8FAFF"/>
              </a:solidFill>
              <a:effectLst/>
              <a:latin typeface="quote-cjk-patch"/>
            </a:endParaRPr>
          </a:p>
          <a:p>
            <a:pPr algn="l"/>
            <a:r>
              <a:rPr lang="pt-BR" sz="1600" b="0" i="0" dirty="0">
                <a:solidFill>
                  <a:srgbClr val="F8FAFF"/>
                </a:solidFill>
                <a:effectLst/>
                <a:latin typeface="quote-cjk-patch"/>
              </a:rPr>
              <a:t>Armazena texto (sequência de caracteres).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pt-BR" b="1" i="0" dirty="0" err="1">
                <a:solidFill>
                  <a:srgbClr val="F8FAFF"/>
                </a:solidFill>
                <a:effectLst/>
                <a:latin typeface="quote-cjk-patch"/>
              </a:rPr>
              <a:t>Arrays</a:t>
            </a:r>
            <a:endParaRPr lang="pt-BR" b="1" i="0" dirty="0">
              <a:solidFill>
                <a:srgbClr val="F8FAFF"/>
              </a:solidFill>
              <a:effectLst/>
              <a:latin typeface="quote-cjk-patch"/>
            </a:endParaRPr>
          </a:p>
          <a:p>
            <a:pPr algn="l"/>
            <a:r>
              <a:rPr lang="pt-BR" b="0" i="0" dirty="0">
                <a:solidFill>
                  <a:srgbClr val="F8FAFF"/>
                </a:solidFill>
                <a:effectLst/>
                <a:latin typeface="quote-cjk-patch"/>
              </a:rPr>
              <a:t>Coleção de elementos do mesmo tipo.</a:t>
            </a:r>
          </a:p>
          <a:p>
            <a:pPr algn="l"/>
            <a:endParaRPr lang="pt-BR" b="1" i="0" dirty="0">
              <a:solidFill>
                <a:srgbClr val="F8FAFF"/>
              </a:solidFill>
              <a:effectLst/>
              <a:latin typeface="quote-cjk-patch"/>
            </a:endParaRPr>
          </a:p>
          <a:p>
            <a:pPr algn="l"/>
            <a:r>
              <a:rPr lang="pt-BR" b="1" i="0" dirty="0">
                <a:solidFill>
                  <a:srgbClr val="F8FAFF"/>
                </a:solidFill>
                <a:effectLst/>
                <a:latin typeface="quote-cjk-patch"/>
              </a:rPr>
              <a:t>Classes Personalizadas</a:t>
            </a:r>
          </a:p>
          <a:p>
            <a:pPr algn="l"/>
            <a:r>
              <a:rPr lang="pt-BR" b="0" i="0" dirty="0">
                <a:solidFill>
                  <a:srgbClr val="F8FAFF"/>
                </a:solidFill>
                <a:effectLst/>
                <a:latin typeface="quote-cjk-patch"/>
              </a:rPr>
              <a:t>Você pode criar seus próprios tipos usando classes.</a:t>
            </a:r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C9B13194-55D9-C33A-BEEE-A0CF0B7F54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1425" y="7043565"/>
            <a:ext cx="1660711" cy="276999"/>
          </a:xfrm>
          <a:prstGeom prst="rect">
            <a:avLst/>
          </a:prstGeom>
          <a:solidFill>
            <a:srgbClr val="19274C"/>
          </a:solidFill>
          <a:ln w="127000" cap="rnd">
            <a:solidFill>
              <a:srgbClr val="19274C"/>
            </a:solidFill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String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nome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 =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"Java"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;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String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mensagem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 =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"Olá, mundo!"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;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E9AE7E"/>
                </a:solidFill>
                <a:effectLst/>
                <a:latin typeface="var(--ds-font-family-code)"/>
              </a:rPr>
              <a:t> 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5512CCAD-6877-F1D5-F3F7-0F09DD5ED2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1425" y="7882953"/>
            <a:ext cx="2215350" cy="276999"/>
          </a:xfrm>
          <a:prstGeom prst="rect">
            <a:avLst/>
          </a:prstGeom>
          <a:solidFill>
            <a:srgbClr val="19274C"/>
          </a:solidFill>
          <a:ln w="127000" cap="rnd">
            <a:solidFill>
              <a:srgbClr val="19274C"/>
            </a:solidFill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int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[] </a:t>
            </a: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numeros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=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{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var(--ds-font-family-code)"/>
              </a:rPr>
              <a:t>1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,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var(--ds-font-family-code)"/>
              </a:rPr>
              <a:t>2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,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var(--ds-font-family-code)"/>
              </a:rPr>
              <a:t>3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,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var(--ds-font-family-code)"/>
              </a:rPr>
              <a:t>4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,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var(--ds-font-family-code)"/>
              </a:rPr>
              <a:t>5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};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String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[] frutas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=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{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"Maçã"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,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"Banana"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,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"Laranja"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};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var(--ds-font-family-code)"/>
              </a:rPr>
              <a:t> 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61033075-EEB2-2FFD-733C-E198AF468C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7627" y="8573107"/>
            <a:ext cx="1275990" cy="1107996"/>
          </a:xfrm>
          <a:prstGeom prst="rect">
            <a:avLst/>
          </a:prstGeom>
          <a:solidFill>
            <a:srgbClr val="19274C"/>
          </a:solidFill>
          <a:ln w="127000" cap="rnd">
            <a:solidFill>
              <a:srgbClr val="19274C"/>
            </a:solidFill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class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var(--ds-font-family-code)"/>
              </a:rPr>
              <a:t>Pessoa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{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    </a:t>
            </a: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rgbClr val="00B0F0"/>
                </a:solidFill>
                <a:effectLst/>
                <a:latin typeface="var(--ds-font-family-code)"/>
              </a:rPr>
              <a:t>String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nome;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    </a:t>
            </a:r>
            <a:r>
              <a:rPr kumimoji="0" lang="pt-BR" altLang="pt-BR" sz="900" b="0" i="0" u="none" strike="noStrike" cap="none" normalizeH="0" baseline="0" dirty="0" err="1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int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 i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dade;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}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900" b="0" i="0" u="none" strike="noStrike" cap="none" normalizeH="0" baseline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latin typeface="var(--ds-font-family-code)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var(--ds-font-family-code)"/>
              </a:rPr>
              <a:t>Pessoa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p1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 = new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  <a:latin typeface="var(--ds-font-family-code)"/>
              </a:rPr>
              <a:t>Pessoa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();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p1.nome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=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"Maria"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;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p1.idade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var(--ds-font-family-code)"/>
              </a:rPr>
              <a:t>= 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var(--ds-font-family-code)"/>
              </a:rPr>
              <a:t>30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ds-font-family-code)"/>
              </a:rPr>
              <a:t>; 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913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1F9118C7-F122-2C01-17B7-DB249DCD5B9E}"/>
              </a:ext>
            </a:extLst>
          </p:cNvPr>
          <p:cNvSpPr txBox="1"/>
          <p:nvPr/>
        </p:nvSpPr>
        <p:spPr>
          <a:xfrm>
            <a:off x="558150" y="943428"/>
            <a:ext cx="57417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OBRIGADO POR LER ATÉ AQUI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B07898E8-0212-632F-E085-E2700C1ECCAE}"/>
              </a:ext>
            </a:extLst>
          </p:cNvPr>
          <p:cNvCxnSpPr>
            <a:cxnSpLocks/>
          </p:cNvCxnSpPr>
          <p:nvPr/>
        </p:nvCxnSpPr>
        <p:spPr>
          <a:xfrm>
            <a:off x="0" y="1528203"/>
            <a:ext cx="6858000" cy="0"/>
          </a:xfrm>
          <a:prstGeom prst="line">
            <a:avLst/>
          </a:prstGeom>
          <a:ln w="0"/>
          <a:effectLst>
            <a:glow rad="114300">
              <a:srgbClr val="00B0F0">
                <a:alpha val="61000"/>
              </a:srgb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644303D3-73E2-50A0-F53C-317B839ACD9A}"/>
              </a:ext>
            </a:extLst>
          </p:cNvPr>
          <p:cNvSpPr txBox="1"/>
          <p:nvPr/>
        </p:nvSpPr>
        <p:spPr>
          <a:xfrm>
            <a:off x="687608" y="2481942"/>
            <a:ext cx="54827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</a:rPr>
              <a:t>Ebook gerado por IA e diagramado por humano para a</a:t>
            </a:r>
          </a:p>
          <a:p>
            <a:pPr algn="ctr"/>
            <a:r>
              <a:rPr lang="pt-BR" dirty="0">
                <a:solidFill>
                  <a:schemeClr val="bg1"/>
                </a:solidFill>
              </a:rPr>
              <a:t>conclusão do projeto DIO</a:t>
            </a:r>
          </a:p>
        </p:txBody>
      </p:sp>
    </p:spTree>
    <p:extLst>
      <p:ext uri="{BB962C8B-B14F-4D97-AF65-F5344CB8AC3E}">
        <p14:creationId xmlns:p14="http://schemas.microsoft.com/office/powerpoint/2010/main" val="96944557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196</TotalTime>
  <Words>286</Words>
  <Application>Microsoft Office PowerPoint</Application>
  <PresentationFormat>Papel A4 (210 x 297 mm)</PresentationFormat>
  <Paragraphs>53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quote-cjk-patch</vt:lpstr>
      <vt:lpstr>var(--ds-font-family-code)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Hian da Silva Rocha</dc:creator>
  <cp:lastModifiedBy>Hian da Silva Rocha</cp:lastModifiedBy>
  <cp:revision>1</cp:revision>
  <dcterms:created xsi:type="dcterms:W3CDTF">2025-07-04T11:55:23Z</dcterms:created>
  <dcterms:modified xsi:type="dcterms:W3CDTF">2025-07-04T15:12:04Z</dcterms:modified>
</cp:coreProperties>
</file>

<file path=docProps/thumbnail.jpeg>
</file>